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6" r:id="rId16"/>
    <p:sldId id="267" r:id="rId17"/>
    <p:sldId id="268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FB523AAA-6E28-4F5C-81B5-9794146D166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0061B7E9-53DA-4499-82E4-84C6CC3FAD0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itannic Bold" pitchFamily="34" charset="0"/>
              </a:rPr>
              <a:t>El arte </a:t>
            </a:r>
            <a:r>
              <a:rPr lang="en-US" dirty="0" err="1" smtClean="0">
                <a:latin typeface="Britannic Bold" pitchFamily="34" charset="0"/>
              </a:rPr>
              <a:t>famoso</a:t>
            </a:r>
            <a:r>
              <a:rPr lang="en-US" dirty="0" smtClean="0">
                <a:latin typeface="Britannic Bold" pitchFamily="34" charset="0"/>
              </a:rPr>
              <a:t> del </a:t>
            </a:r>
            <a:r>
              <a:rPr lang="en-US" dirty="0" err="1" smtClean="0">
                <a:latin typeface="Britannic Bold" pitchFamily="34" charset="0"/>
              </a:rPr>
              <a:t>mundo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err="1" smtClean="0">
                <a:latin typeface="Britannic Bold" pitchFamily="34" charset="0"/>
              </a:rPr>
              <a:t>hispanohablante</a:t>
            </a:r>
            <a:endParaRPr lang="en-US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87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a\net\faculty\people\cecilia_pagani\My Documents\My Pictures\cuadros de artistas famosos\botero\botero_colombian_family_19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38" y="228600"/>
            <a:ext cx="498792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9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a\net\faculty\people\cecilia_pagani\My Documents\My Pictures\cuadros de artistas famosos\botero\family_scene_botero_19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"/>
            <a:ext cx="6035675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88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ca\net\faculty\people\cecilia_pagani\My Documents\My Pictures\cuadros de artistas famosos\botero\botero_1_fullbloc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8738"/>
            <a:ext cx="7010400" cy="673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2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ca\net\faculty\people\cecilia_pagani\My Documents\My Pictures\cuadros de artistas famosos\botero\botero - a 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0"/>
            <a:ext cx="6804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47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ca\net\faculty\people\cecilia_pagani\My Documents\My Pictures\cuadros de artistas famosos\botero\botero_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140" y="56511"/>
            <a:ext cx="5334000" cy="681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98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0" y="1828800"/>
            <a:ext cx="3962400" cy="407517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200" dirty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la </a:t>
            </a:r>
            <a:r>
              <a:rPr lang="en-US" sz="3200" dirty="0" err="1" smtClean="0"/>
              <a:t>madre</a:t>
            </a:r>
            <a:r>
              <a:rPr lang="en-US" sz="3200" dirty="0" smtClean="0"/>
              <a:t>?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el padre?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son los </a:t>
            </a:r>
            <a:r>
              <a:rPr lang="en-US" sz="3200" dirty="0" err="1" smtClean="0"/>
              <a:t>hijos</a:t>
            </a:r>
            <a:r>
              <a:rPr lang="en-US" sz="3200" dirty="0" smtClean="0"/>
              <a:t>?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el </a:t>
            </a:r>
            <a:r>
              <a:rPr lang="en-US" sz="3200" dirty="0" err="1" smtClean="0"/>
              <a:t>gato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2" descr="\\ca\net\faculty\people\cecilia_pagani\My Documents\My Pictures\cuadros de artistas famosos\botero\family_scene_botero_19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3742987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91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His works feature a figurative style, called by some "</a:t>
            </a:r>
            <a:r>
              <a:rPr lang="en-US" sz="3200" dirty="0" err="1" smtClean="0"/>
              <a:t>Boterismo</a:t>
            </a:r>
            <a:r>
              <a:rPr lang="en-US" sz="3200" dirty="0" smtClean="0"/>
              <a:t>“. </a:t>
            </a:r>
            <a:r>
              <a:rPr lang="en-US" sz="3200" dirty="0" err="1"/>
              <a:t>Botero</a:t>
            </a:r>
            <a:r>
              <a:rPr lang="en-US" sz="3200" dirty="0"/>
              <a:t> depicts women, men, daily life, historical events and characters, milestones of art, still-life, animals and the natural world in general, with exaggerated and disproportionate </a:t>
            </a:r>
            <a:r>
              <a:rPr lang="en-US" sz="3200" dirty="0" smtClean="0"/>
              <a:t>bodies, </a:t>
            </a:r>
            <a:r>
              <a:rPr lang="en-US" sz="3200" dirty="0"/>
              <a:t>accompanied by fine details of scathing criticism, irony, humor, and ingenuity.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estilo</a:t>
            </a:r>
            <a:r>
              <a:rPr lang="en-US" dirty="0" smtClean="0"/>
              <a:t> (style)?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8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err="1"/>
              <a:t>Botero</a:t>
            </a:r>
            <a:r>
              <a:rPr lang="en-US" sz="2800" dirty="0"/>
              <a:t> explains his use of these "large people", as they are often called by critics, in the following way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i="1" dirty="0"/>
              <a:t>"An artist is attracted to certain kinds of form without knowing why. You adopt a position intuitively; only later do you attempt to rationalize or even justify it."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personas son </a:t>
            </a:r>
            <a:r>
              <a:rPr lang="en-US" dirty="0" err="1" smtClean="0"/>
              <a:t>gordas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o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smtClean="0"/>
              <a:t> 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657600" y="1979871"/>
            <a:ext cx="8229600" cy="4075176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Quién</a:t>
            </a:r>
            <a:r>
              <a:rPr lang="en-US" sz="2400" dirty="0" smtClean="0"/>
              <a:t>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Cuál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/>
              <a:t>¿ </a:t>
            </a:r>
            <a:r>
              <a:rPr lang="en-US" sz="2400" dirty="0" err="1" smtClean="0"/>
              <a:t>Cuántos</a:t>
            </a:r>
            <a:r>
              <a:rPr lang="en-US" sz="2400" dirty="0" smtClean="0"/>
              <a:t> </a:t>
            </a:r>
            <a:r>
              <a:rPr lang="en-US" sz="2400" dirty="0" err="1" smtClean="0"/>
              <a:t>creen</a:t>
            </a:r>
            <a:r>
              <a:rPr lang="en-US" sz="2400" dirty="0" smtClean="0"/>
              <a:t> (believe)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mujer</a:t>
            </a:r>
            <a:r>
              <a:rPr lang="en-US" sz="2400" dirty="0" smtClean="0"/>
              <a:t>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/>
              <a:t> </a:t>
            </a:r>
            <a:r>
              <a:rPr lang="en-US" sz="2400" dirty="0" err="1"/>
              <a:t>Cuántos</a:t>
            </a:r>
            <a:r>
              <a:rPr lang="en-US" sz="2400" dirty="0"/>
              <a:t> </a:t>
            </a:r>
            <a:r>
              <a:rPr lang="en-US" sz="2400" dirty="0" err="1"/>
              <a:t>creen</a:t>
            </a:r>
            <a:r>
              <a:rPr lang="en-US" sz="2400" dirty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un hombre?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mona</a:t>
            </a:r>
            <a:r>
              <a:rPr lang="en-US" dirty="0" smtClean="0"/>
              <a:t> Lisa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79871"/>
            <a:ext cx="2971801" cy="462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85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75360"/>
            <a:ext cx="5486400" cy="184404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¿</a:t>
            </a:r>
            <a:r>
              <a:rPr lang="en-US" sz="8800" dirty="0" err="1" smtClean="0"/>
              <a:t>Quién</a:t>
            </a:r>
            <a:r>
              <a:rPr lang="en-US" sz="8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6043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mona</a:t>
            </a:r>
            <a:r>
              <a:rPr lang="en-US" dirty="0" smtClean="0"/>
              <a:t> </a:t>
            </a:r>
            <a:r>
              <a:rPr lang="en-US" dirty="0" err="1" smtClean="0"/>
              <a:t>lisa</a:t>
            </a:r>
            <a:r>
              <a:rPr lang="en-US" dirty="0" smtClean="0"/>
              <a:t> en el </a:t>
            </a:r>
            <a:r>
              <a:rPr lang="en-US" dirty="0" err="1" smtClean="0"/>
              <a:t>estilo</a:t>
            </a:r>
            <a:r>
              <a:rPr lang="en-US" dirty="0" smtClean="0"/>
              <a:t> de “</a:t>
            </a:r>
            <a:r>
              <a:rPr lang="en-US" dirty="0" err="1" smtClean="0"/>
              <a:t>boterismo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43100"/>
            <a:ext cx="3096863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79871"/>
            <a:ext cx="2971801" cy="462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07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06 3.3765E-6 L 0.26406 3.3765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4800" y="2020824"/>
            <a:ext cx="8763000" cy="4075176"/>
          </a:xfrm>
        </p:spPr>
        <p:txBody>
          <a:bodyPr/>
          <a:lstStyle/>
          <a:p>
            <a:pPr algn="l"/>
            <a:r>
              <a:rPr lang="en-US" sz="4000" b="1" dirty="0" err="1"/>
              <a:t>Instrucciones</a:t>
            </a:r>
            <a:r>
              <a:rPr lang="en-US" sz="4000" b="1" dirty="0"/>
              <a:t>: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800" u="sng" dirty="0"/>
              <a:t>Pick</a:t>
            </a:r>
            <a:r>
              <a:rPr lang="en-US" sz="2800" dirty="0"/>
              <a:t> a </a:t>
            </a:r>
            <a:r>
              <a:rPr lang="en-US" sz="2800" b="1" dirty="0"/>
              <a:t>famous celebrity</a:t>
            </a:r>
            <a:r>
              <a:rPr lang="en-US" sz="2800" dirty="0"/>
              <a:t>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800" u="sng" dirty="0"/>
              <a:t>Print</a:t>
            </a:r>
            <a:r>
              <a:rPr lang="en-US" sz="2800" dirty="0"/>
              <a:t> out their </a:t>
            </a:r>
            <a:r>
              <a:rPr lang="en-US" sz="2800" b="1" dirty="0"/>
              <a:t>photo</a:t>
            </a:r>
            <a:r>
              <a:rPr lang="en-US" sz="2800" dirty="0"/>
              <a:t> and </a:t>
            </a:r>
            <a:r>
              <a:rPr lang="en-US" sz="2800" u="sng" dirty="0"/>
              <a:t>staple </a:t>
            </a:r>
            <a:r>
              <a:rPr lang="en-US" sz="2800" dirty="0"/>
              <a:t>it to the front of this worksheet.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800" dirty="0"/>
              <a:t>In the box below, </a:t>
            </a:r>
            <a:r>
              <a:rPr lang="en-US" sz="2800" u="sng" dirty="0"/>
              <a:t>draw or paint</a:t>
            </a:r>
            <a:r>
              <a:rPr lang="en-US" sz="2800" dirty="0"/>
              <a:t> a picture of your famous celebrity using </a:t>
            </a:r>
            <a:r>
              <a:rPr lang="en-US" sz="2800" b="1" dirty="0"/>
              <a:t>“</a:t>
            </a:r>
            <a:r>
              <a:rPr lang="en-US" sz="2800" b="1" dirty="0" err="1"/>
              <a:t>boterismo</a:t>
            </a:r>
            <a:r>
              <a:rPr lang="en-US" sz="2800" b="1" dirty="0"/>
              <a:t>”.</a:t>
            </a:r>
            <a:endParaRPr lang="en-US" sz="2800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sz="2800" u="sng" dirty="0"/>
              <a:t>Answer</a:t>
            </a:r>
            <a:r>
              <a:rPr lang="en-US" sz="2800" dirty="0"/>
              <a:t> the questions at the bottom of this worksheet in </a:t>
            </a:r>
            <a:r>
              <a:rPr lang="en-US" sz="2800" b="1" dirty="0"/>
              <a:t>complete sentences in Spanish</a:t>
            </a:r>
            <a:r>
              <a:rPr lang="en-US" sz="2800" dirty="0"/>
              <a:t>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9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744"/>
            <a:ext cx="7162800" cy="68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52" y="559843"/>
            <a:ext cx="2667000" cy="316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92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62600" y="2323652"/>
            <a:ext cx="2258209" cy="3508977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artista</a:t>
            </a:r>
            <a:r>
              <a:rPr lang="en-US" dirty="0" smtClean="0"/>
              <a:t> </a:t>
            </a:r>
            <a:r>
              <a:rPr lang="en-US" dirty="0" err="1" smtClean="0"/>
              <a:t>famoso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Fernando </a:t>
            </a:r>
            <a:r>
              <a:rPr lang="en-US" dirty="0" err="1" smtClean="0"/>
              <a:t>Botero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4067345" cy="306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3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230034" cy="4687336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¿De </a:t>
            </a:r>
            <a:r>
              <a:rPr lang="en-US" sz="8800" dirty="0" err="1" smtClean="0"/>
              <a:t>dónde</a:t>
            </a:r>
            <a:r>
              <a:rPr lang="en-US" sz="8800" dirty="0" smtClean="0"/>
              <a:t> </a:t>
            </a:r>
            <a:r>
              <a:rPr lang="en-US" sz="8800" dirty="0" err="1" smtClean="0"/>
              <a:t>es</a:t>
            </a:r>
            <a:r>
              <a:rPr lang="en-US" sz="8800" dirty="0" smtClean="0"/>
              <a:t>?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90140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7024744" cy="1143000"/>
          </a:xfrm>
        </p:spPr>
        <p:txBody>
          <a:bodyPr/>
          <a:lstStyle/>
          <a:p>
            <a:r>
              <a:rPr lang="en-US" dirty="0" err="1" smtClean="0"/>
              <a:t>Es</a:t>
            </a:r>
            <a:r>
              <a:rPr lang="en-US" dirty="0" smtClean="0"/>
              <a:t> de Colombia.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3886200" cy="4250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667000"/>
            <a:ext cx="3482454" cy="229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3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286000"/>
            <a:ext cx="8229600" cy="4075176"/>
          </a:xfrm>
        </p:spPr>
        <p:txBody>
          <a:bodyPr>
            <a:normAutofit/>
          </a:bodyPr>
          <a:lstStyle/>
          <a:p>
            <a:r>
              <a:rPr lang="en-US" sz="5400" dirty="0"/>
              <a:t>El 19 de </a:t>
            </a:r>
            <a:r>
              <a:rPr lang="en-US" sz="5400" dirty="0" err="1"/>
              <a:t>abril</a:t>
            </a:r>
            <a:r>
              <a:rPr lang="en-US" sz="5400" dirty="0"/>
              <a:t> de1932 - </a:t>
            </a:r>
            <a:r>
              <a:rPr lang="en-US" sz="5400" dirty="0" err="1"/>
              <a:t>presente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Cuándo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4600" y="99060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 smtClean="0"/>
              <a:t>¿</a:t>
            </a:r>
            <a:r>
              <a:rPr lang="en-US" dirty="0" err="1" smtClean="0"/>
              <a:t>Cuántos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Botero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4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pinta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-685800"/>
            <a:ext cx="7230034" cy="46873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8800" dirty="0"/>
          </a:p>
        </p:txBody>
      </p:sp>
      <p:sp>
        <p:nvSpPr>
          <p:cNvPr id="6" name="TextBox 5"/>
          <p:cNvSpPr txBox="1"/>
          <p:nvPr/>
        </p:nvSpPr>
        <p:spPr>
          <a:xfrm>
            <a:off x="461749" y="53430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Eras Bold ITC" pitchFamily="34" charset="0"/>
              </a:rPr>
              <a:t>La </a:t>
            </a:r>
            <a:r>
              <a:rPr lang="en-US" sz="3200" dirty="0" err="1" smtClean="0">
                <a:latin typeface="Eras Bold ITC" pitchFamily="34" charset="0"/>
              </a:rPr>
              <a:t>mujer</a:t>
            </a:r>
            <a:endParaRPr lang="en-US" sz="3200" dirty="0">
              <a:latin typeface="Eras Bold IT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5638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Eras Bold ITC" pitchFamily="34" charset="0"/>
              </a:rPr>
              <a:t>El hombre</a:t>
            </a:r>
            <a:endParaRPr lang="en-US" sz="3200" dirty="0">
              <a:latin typeface="Eras Bold IT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57616" y="2755612"/>
            <a:ext cx="2971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Eras Bold ITC" pitchFamily="34" charset="0"/>
              </a:rPr>
              <a:t>Los </a:t>
            </a:r>
            <a:r>
              <a:rPr lang="en-US" sz="3200" dirty="0" err="1" smtClean="0">
                <a:latin typeface="Eras Bold ITC" pitchFamily="34" charset="0"/>
              </a:rPr>
              <a:t>animales</a:t>
            </a:r>
            <a:endParaRPr lang="en-US" sz="3200" dirty="0">
              <a:latin typeface="Eras Bold IT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2590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Eras Bold ITC" pitchFamily="34" charset="0"/>
              </a:rPr>
              <a:t>La </a:t>
            </a:r>
            <a:r>
              <a:rPr lang="en-US" sz="3200" dirty="0" err="1" smtClean="0">
                <a:latin typeface="Eras Bold ITC" pitchFamily="34" charset="0"/>
              </a:rPr>
              <a:t>vida</a:t>
            </a:r>
            <a:endParaRPr lang="en-US" sz="3200" dirty="0">
              <a:latin typeface="Eras Bold IT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4165406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Eras Bold ITC" pitchFamily="34" charset="0"/>
              </a:rPr>
              <a:t>La </a:t>
            </a:r>
            <a:r>
              <a:rPr lang="en-US" sz="3200" dirty="0" err="1" smtClean="0">
                <a:latin typeface="Eras Bold ITC" pitchFamily="34" charset="0"/>
              </a:rPr>
              <a:t>familia</a:t>
            </a:r>
            <a:endParaRPr lang="en-US" sz="3200" dirty="0">
              <a:latin typeface="Eras Bold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3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a\net\faculty\people\cecilia_pagani\My Documents\My Pictures\cuadros de artistas famosos\botero\botero_famil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6991"/>
            <a:ext cx="489902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5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a\net\faculty\people\cecilia_pagani\My Documents\My Pictures\cuadros de artistas famosos\botero\190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400"/>
            <a:ext cx="5734050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5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89</TotalTime>
  <Words>323</Words>
  <Application>Microsoft Office PowerPoint</Application>
  <PresentationFormat>On-screen Show (4:3)</PresentationFormat>
  <Paragraphs>40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BlackTie</vt:lpstr>
      <vt:lpstr>El arte famoso del mundo hispanohablante</vt:lpstr>
      <vt:lpstr>¿Quién?</vt:lpstr>
      <vt:lpstr>Fernando Botero</vt:lpstr>
      <vt:lpstr>¿De dónde es?</vt:lpstr>
      <vt:lpstr>Es de Colombia.</vt:lpstr>
      <vt:lpstr>¿Cuándo?</vt:lpstr>
      <vt:lpstr>¿Qué pinta?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¿Cómo?</vt:lpstr>
      <vt:lpstr>¿Cómo es su estilo (style)?</vt:lpstr>
      <vt:lpstr>¿Por qué las personas son gordas?</vt:lpstr>
      <vt:lpstr>¿Por qué te gusta o Por qué  no te gusta?</vt:lpstr>
      <vt:lpstr>La mona Lisa</vt:lpstr>
      <vt:lpstr>La mona lisa en el estilo de “boterismo”</vt:lpstr>
      <vt:lpstr>Tarea: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arte famoso del mundo hispanohablante</dc:title>
  <dc:creator>490teacher</dc:creator>
  <cp:lastModifiedBy>490teacher</cp:lastModifiedBy>
  <cp:revision>7</cp:revision>
  <dcterms:created xsi:type="dcterms:W3CDTF">2012-02-28T21:18:46Z</dcterms:created>
  <dcterms:modified xsi:type="dcterms:W3CDTF">2012-02-28T22:48:39Z</dcterms:modified>
</cp:coreProperties>
</file>